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21"/>
  </p:notes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73" r:id="rId12"/>
    <p:sldId id="279" r:id="rId13"/>
    <p:sldId id="275" r:id="rId14"/>
    <p:sldId id="274" r:id="rId15"/>
    <p:sldId id="277" r:id="rId16"/>
    <p:sldId id="276" r:id="rId17"/>
    <p:sldId id="280" r:id="rId18"/>
    <p:sldId id="278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84387-6368-4568-B83A-8CC8657288A3}">
          <p14:sldIdLst>
            <p14:sldId id="256"/>
            <p14:sldId id="257"/>
          </p14:sldIdLst>
        </p14:section>
        <p14:section name="Einleitung" id="{11A4AB1C-2186-4564-BF05-2385A6D484BC}">
          <p14:sldIdLst>
            <p14:sldId id="268"/>
            <p14:sldId id="269"/>
          </p14:sldIdLst>
        </p14:section>
        <p14:section name="GraphQL" id="{74BA12FB-6856-494B-ADB1-452D55793B7B}">
          <p14:sldIdLst>
            <p14:sldId id="270"/>
            <p14:sldId id="271"/>
          </p14:sldIdLst>
        </p14:section>
        <p14:section name="RabbitMQ" id="{A668FC15-F2FB-49AB-8648-40978E311418}">
          <p14:sldIdLst>
            <p14:sldId id="272"/>
            <p14:sldId id="273"/>
          </p14:sldIdLst>
        </p14:section>
        <p14:section name="MIcroservices" id="{5C336532-2E57-4D7F-A2AA-C63CFC16170A}">
          <p14:sldIdLst>
            <p14:sldId id="279"/>
            <p14:sldId id="275"/>
            <p14:sldId id="274"/>
            <p14:sldId id="277"/>
            <p14:sldId id="276"/>
            <p14:sldId id="280"/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E344C-A137-4908-8175-880DB935D4ED}" v="569" dt="2025-06-25T17:26:46.019"/>
    <p1510:client id="{F2AD1C8B-C88A-4C71-9921-E5043D6AC8CE}" v="3298" dt="2025-06-25T20:21:4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60"/>
  </p:normalViewPr>
  <p:slideViewPr>
    <p:cSldViewPr snapToGrid="0">
      <p:cViewPr>
        <p:scale>
          <a:sx n="150" d="100"/>
          <a:sy n="150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C8B9-197E-44D5-BFDF-C435FAA2E2D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04B46-A119-4DAE-9F84-F4F7E4E454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5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6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8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3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3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4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0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38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2/README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2/README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-Mitterlehner/smart-garden/blob/main/docs/SVE-3/README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-Mitterlehner/smart-garden/blob/main/docs/SVE-3/README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-Mitterlehner/smart-garden/blob/main/docs/SVE-4/README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Hexagon wall decor">
            <a:extLst>
              <a:ext uri="{FF2B5EF4-FFF2-40B4-BE49-F238E27FC236}">
                <a16:creationId xmlns:a16="http://schemas.microsoft.com/office/drawing/2014/main" id="{73922064-0D2E-CC51-06A6-74D14167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26" r="9091" b="1756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de-AT" sz="6600" noProof="0"/>
              <a:t>Smart Garden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 sz="2400" noProof="0"/>
              <a:t>Michael Froschauer</a:t>
            </a:r>
            <a:br>
              <a:rPr lang="de-AT" sz="2400" noProof="0"/>
            </a:br>
            <a:r>
              <a:rPr lang="de-AT" sz="2400" noProof="0"/>
              <a:t>Stefan Mitterlehner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ABE99-115A-318F-624D-E3CD07D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Replizieren</a:t>
            </a:r>
            <a:r>
              <a:rPr lang="en-US" dirty="0"/>
              <a:t> der Bed-API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99F2F5-96AB-7BD2-54AC-95F6EFAA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Aufteilung</a:t>
            </a:r>
            <a:r>
              <a:rPr lang="en-US" dirty="0"/>
              <a:t> der Last auf </a:t>
            </a:r>
            <a:r>
              <a:rPr lang="en-US" dirty="0" err="1"/>
              <a:t>mehrere</a:t>
            </a:r>
            <a:r>
              <a:rPr lang="en-US" dirty="0"/>
              <a:t> </a:t>
            </a:r>
            <a:r>
              <a:rPr lang="en-US" dirty="0" err="1"/>
              <a:t>Instanzen</a:t>
            </a:r>
            <a:endParaRPr lang="en-US" dirty="0"/>
          </a:p>
          <a:p>
            <a:r>
              <a:rPr lang="en-US" dirty="0" err="1"/>
              <a:t>Schwierigkeiten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/ </a:t>
            </a:r>
            <a:r>
              <a:rPr lang="en-US" dirty="0" err="1"/>
              <a:t>GraphQL</a:t>
            </a:r>
            <a:r>
              <a:rPr lang="en-US" dirty="0"/>
              <a:t> Subscription </a:t>
            </a:r>
            <a:r>
              <a:rPr lang="en-US" dirty="0" err="1"/>
              <a:t>Verbindungen</a:t>
            </a:r>
            <a:endParaRPr lang="en-US" dirty="0"/>
          </a:p>
          <a:p>
            <a:pPr lvl="1"/>
            <a:r>
              <a:rPr lang="en-US" dirty="0"/>
              <a:t>Messages von RabbitMQ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Database Seeding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geteilten</a:t>
            </a:r>
            <a:r>
              <a:rPr lang="en-US" dirty="0"/>
              <a:t> </a:t>
            </a:r>
            <a:r>
              <a:rPr lang="en-US" dirty="0" err="1"/>
              <a:t>Datenbanken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B55B40-6695-7CD3-AB1F-5DB8FB50D93B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1848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E778-D9DA-24A7-EE20-D289015A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API-Gateway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F6E2C5D-701B-06AD-549E-28923534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Bereitstellung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einheitlichen</a:t>
            </a:r>
            <a:r>
              <a:rPr lang="en-US" dirty="0"/>
              <a:t> </a:t>
            </a:r>
            <a:r>
              <a:rPr lang="en-US" dirty="0" err="1"/>
              <a:t>Endpunkts</a:t>
            </a:r>
            <a:r>
              <a:rPr lang="en-US" dirty="0"/>
              <a:t> für Clients</a:t>
            </a:r>
          </a:p>
          <a:p>
            <a:r>
              <a:rPr lang="en-US" dirty="0" err="1"/>
              <a:t>Schwierigkeiten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GraphQL</a:t>
            </a:r>
            <a:r>
              <a:rPr lang="en-US" dirty="0"/>
              <a:t> Schema Stitching</a:t>
            </a:r>
          </a:p>
          <a:p>
            <a:pPr lvl="1"/>
            <a:r>
              <a:rPr lang="en-US" dirty="0"/>
              <a:t>Transformation der URIs</a:t>
            </a:r>
          </a:p>
          <a:p>
            <a:r>
              <a:rPr lang="en-US" dirty="0"/>
              <a:t>Technologien:</a:t>
            </a:r>
          </a:p>
          <a:p>
            <a:pPr lvl="1"/>
            <a:r>
              <a:rPr lang="en-US" dirty="0"/>
              <a:t>YARP</a:t>
            </a:r>
          </a:p>
          <a:p>
            <a:pPr lvl="2"/>
            <a:r>
              <a:rPr lang="en-US" dirty="0"/>
              <a:t>Mit Aspire</a:t>
            </a:r>
          </a:p>
          <a:p>
            <a:pPr lvl="2"/>
            <a:r>
              <a:rPr lang="en-US" dirty="0"/>
              <a:t>Mit </a:t>
            </a:r>
            <a:r>
              <a:rPr lang="en-US" dirty="0" err="1"/>
              <a:t>Konfigurations</a:t>
            </a:r>
            <a:r>
              <a:rPr lang="en-US" dirty="0"/>
              <a:t>-Projekt</a:t>
            </a:r>
          </a:p>
          <a:p>
            <a:pPr lvl="1"/>
            <a:r>
              <a:rPr lang="en-US" dirty="0"/>
              <a:t>Nginx</a:t>
            </a:r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A1DFFC-F8B3-5900-8FFE-86279B3B9655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117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671BC-3148-E4A2-2397-684CFD88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- Schema Federation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E2B856-0F55-D61B-52D6-C0AC4118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Gemeinsames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-Schema für Clients</a:t>
            </a:r>
          </a:p>
          <a:p>
            <a:pPr lvl="1"/>
            <a:r>
              <a:rPr lang="en-US" dirty="0" err="1"/>
              <a:t>Gemeinsamer</a:t>
            </a:r>
            <a:r>
              <a:rPr lang="en-US" dirty="0"/>
              <a:t> </a:t>
            </a:r>
            <a:r>
              <a:rPr lang="en-US" dirty="0" err="1"/>
              <a:t>Endpunkt</a:t>
            </a:r>
            <a:endParaRPr lang="en-US" dirty="0"/>
          </a:p>
          <a:p>
            <a:r>
              <a:rPr lang="en-US" dirty="0" err="1"/>
              <a:t>Schwierigkeiten</a:t>
            </a:r>
            <a:endParaRPr lang="en-US" dirty="0"/>
          </a:p>
          <a:p>
            <a:pPr lvl="1"/>
            <a:r>
              <a:rPr lang="en-US" dirty="0" err="1"/>
              <a:t>Weiterleitung</a:t>
            </a:r>
            <a:r>
              <a:rPr lang="en-US" dirty="0"/>
              <a:t> von </a:t>
            </a:r>
            <a:r>
              <a:rPr lang="en-US" dirty="0" err="1"/>
              <a:t>WebSockets</a:t>
            </a:r>
            <a:r>
              <a:rPr lang="en-US" dirty="0"/>
              <a:t> für Subscriptions</a:t>
            </a:r>
          </a:p>
          <a:p>
            <a:r>
              <a:rPr lang="en-US" dirty="0"/>
              <a:t>Technologien:</a:t>
            </a:r>
          </a:p>
          <a:p>
            <a:pPr lvl="1"/>
            <a:r>
              <a:rPr lang="en-US" dirty="0"/>
              <a:t>Apollo </a:t>
            </a:r>
            <a:r>
              <a:rPr lang="en-US" dirty="0" err="1"/>
              <a:t>GraphQL</a:t>
            </a:r>
            <a:r>
              <a:rPr lang="en-US" dirty="0"/>
              <a:t> Gateway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FEB59E-A842-9B8A-3673-8528AD361E32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912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8051B-5A40-E678-6F03-CA5BBD5C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Polyglot Persistence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7905C-76DA-074E-621F-A0D94B0D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Skalierbarkeit</a:t>
            </a:r>
            <a:r>
              <a:rPr lang="en-US" dirty="0"/>
              <a:t> von Services </a:t>
            </a:r>
            <a:r>
              <a:rPr lang="en-US" dirty="0" err="1"/>
              <a:t>erhöhen</a:t>
            </a:r>
            <a:endParaRPr lang="en-US" dirty="0"/>
          </a:p>
          <a:p>
            <a:r>
              <a:rPr lang="en-US" dirty="0" err="1"/>
              <a:t>Schwierigkeiten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Verteilung</a:t>
            </a:r>
            <a:r>
              <a:rPr lang="en-US" dirty="0"/>
              <a:t> von </a:t>
            </a:r>
            <a:r>
              <a:rPr lang="en-US" dirty="0" err="1"/>
              <a:t>Änderungen</a:t>
            </a:r>
            <a:r>
              <a:rPr lang="en-US" dirty="0"/>
              <a:t> an alle Systeme</a:t>
            </a:r>
          </a:p>
          <a:p>
            <a:pPr lvl="1"/>
            <a:r>
              <a:rPr lang="de-DE" dirty="0"/>
              <a:t>Datenbanken bei replizierten Services dürfen nur einmal </a:t>
            </a:r>
            <a:r>
              <a:rPr lang="de-DE" dirty="0" err="1"/>
              <a:t>geseeded</a:t>
            </a:r>
            <a:r>
              <a:rPr lang="de-DE" dirty="0"/>
              <a:t> werden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398ED4-4EA5-0AA8-402C-064838BBA0F8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365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908AF-E08E-8D53-3910-C6D61F4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Microsoft.AspNetCore.Identity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8AE7A-1AEC-3D34-8DE7-4A79020C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endParaRPr lang="en-US" dirty="0"/>
          </a:p>
          <a:p>
            <a:pPr lvl="1"/>
            <a:r>
              <a:rPr lang="en-US" dirty="0" err="1"/>
              <a:t>Registrierung</a:t>
            </a:r>
            <a:r>
              <a:rPr lang="en-US" dirty="0"/>
              <a:t>, Login &amp; JWT-Token-</a:t>
            </a:r>
            <a:r>
              <a:rPr lang="en-US" dirty="0" err="1"/>
              <a:t>Generierung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AuthApi</a:t>
            </a:r>
            <a:endParaRPr lang="en-US" dirty="0"/>
          </a:p>
          <a:p>
            <a:pPr lvl="1"/>
            <a:r>
              <a:rPr lang="en-US" dirty="0" err="1"/>
              <a:t>Prüfung</a:t>
            </a:r>
            <a:r>
              <a:rPr lang="en-US" dirty="0"/>
              <a:t> des Tokens in </a:t>
            </a:r>
            <a:r>
              <a:rPr lang="en-US" dirty="0" err="1"/>
              <a:t>anderen</a:t>
            </a:r>
            <a:r>
              <a:rPr lang="en-US" dirty="0"/>
              <a:t> APIs</a:t>
            </a:r>
          </a:p>
          <a:p>
            <a:endParaRPr lang="en-US" dirty="0"/>
          </a:p>
          <a:p>
            <a:r>
              <a:rPr lang="en-US" dirty="0" err="1"/>
              <a:t>Schwierigkeiten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Identity </a:t>
            </a:r>
            <a:r>
              <a:rPr lang="en-US" dirty="0" err="1"/>
              <a:t>stellt</a:t>
            </a:r>
            <a:r>
              <a:rPr lang="en-US" dirty="0"/>
              <a:t> </a:t>
            </a:r>
            <a:r>
              <a:rPr lang="en-US" dirty="0" err="1"/>
              <a:t>lediglich</a:t>
            </a:r>
            <a:r>
              <a:rPr lang="en-US" dirty="0"/>
              <a:t> </a:t>
            </a:r>
            <a:r>
              <a:rPr lang="en-US" dirty="0" err="1"/>
              <a:t>eigenes</a:t>
            </a:r>
            <a:r>
              <a:rPr lang="en-US" dirty="0"/>
              <a:t> Token-Format </a:t>
            </a:r>
            <a:r>
              <a:rPr lang="en-US" dirty="0" err="1"/>
              <a:t>bereit</a:t>
            </a:r>
            <a:endParaRPr lang="en-US" dirty="0"/>
          </a:p>
          <a:p>
            <a:pPr lvl="1"/>
            <a:r>
              <a:rPr lang="en-US" dirty="0" err="1"/>
              <a:t>Fehlersuche</a:t>
            </a:r>
            <a:r>
              <a:rPr lang="en-US" dirty="0"/>
              <a:t> </a:t>
            </a:r>
            <a:r>
              <a:rPr lang="en-US" dirty="0" err="1"/>
              <a:t>gestaltet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schwierig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7A2B6-6396-41F8-B724-508A02C7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C88EC-0189-8901-1744-121754DA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Vorteile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Sehr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Konfiguration</a:t>
            </a:r>
            <a:r>
              <a:rPr lang="en-US" dirty="0"/>
              <a:t> und Verbindung von Services</a:t>
            </a:r>
          </a:p>
          <a:p>
            <a:pPr lvl="1"/>
            <a:r>
              <a:rPr lang="en-US" dirty="0" err="1"/>
              <a:t>Einfaches</a:t>
            </a:r>
            <a:r>
              <a:rPr lang="en-US" dirty="0"/>
              <a:t> </a:t>
            </a:r>
            <a:r>
              <a:rPr lang="en-US" dirty="0" err="1"/>
              <a:t>Replizieren</a:t>
            </a:r>
            <a:r>
              <a:rPr lang="en-US" dirty="0"/>
              <a:t> und Load Balancing von Services</a:t>
            </a:r>
          </a:p>
          <a:p>
            <a:pPr lvl="1"/>
            <a:r>
              <a:rPr lang="en-US" dirty="0"/>
              <a:t>Build-In Monitoring, Tracing, Management, Dashboard</a:t>
            </a:r>
          </a:p>
          <a:p>
            <a:pPr lvl="1"/>
            <a:endParaRPr lang="en-US" dirty="0"/>
          </a:p>
          <a:p>
            <a:r>
              <a:rPr lang="en-US" dirty="0" err="1"/>
              <a:t>Nachteile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Sehr </a:t>
            </a:r>
            <a:r>
              <a:rPr lang="en-US" dirty="0" err="1"/>
              <a:t>hohe</a:t>
            </a:r>
            <a:r>
              <a:rPr lang="en-US" dirty="0"/>
              <a:t> </a:t>
            </a:r>
            <a:r>
              <a:rPr lang="en-US" dirty="0" err="1"/>
              <a:t>Kopplung</a:t>
            </a:r>
            <a:r>
              <a:rPr lang="en-US" dirty="0"/>
              <a:t> an Aspire Libraries (</a:t>
            </a:r>
            <a:r>
              <a:rPr lang="en-US" dirty="0" err="1"/>
              <a:t>Verwendung</a:t>
            </a:r>
            <a:r>
              <a:rPr lang="en-US" dirty="0"/>
              <a:t> von Kubernetes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großem</a:t>
            </a:r>
            <a:r>
              <a:rPr lang="en-US" dirty="0"/>
              <a:t> </a:t>
            </a:r>
            <a:r>
              <a:rPr lang="en-US" dirty="0" err="1"/>
              <a:t>Umbau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Hohe </a:t>
            </a:r>
            <a:r>
              <a:rPr lang="en-US" dirty="0" err="1"/>
              <a:t>Bindung</a:t>
            </a:r>
            <a:r>
              <a:rPr lang="en-US" dirty="0"/>
              <a:t> an Azure Services</a:t>
            </a:r>
          </a:p>
          <a:p>
            <a:pPr lvl="1"/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Generierung</a:t>
            </a:r>
            <a:r>
              <a:rPr lang="en-US" dirty="0"/>
              <a:t> von Service-</a:t>
            </a:r>
            <a:r>
              <a:rPr lang="en-US" dirty="0" err="1"/>
              <a:t>Instanzen</a:t>
            </a:r>
            <a:r>
              <a:rPr lang="en-US" dirty="0"/>
              <a:t> </a:t>
            </a:r>
            <a:r>
              <a:rPr lang="en-US" dirty="0" err="1"/>
              <a:t>möglich</a:t>
            </a:r>
            <a:endParaRPr lang="en-US" dirty="0"/>
          </a:p>
          <a:p>
            <a:pPr lvl="1"/>
            <a:r>
              <a:rPr lang="en-US" dirty="0" err="1"/>
              <a:t>Projekte</a:t>
            </a:r>
            <a:r>
              <a:rPr lang="en-US" dirty="0"/>
              <a:t> </a:t>
            </a:r>
            <a:r>
              <a:rPr lang="en-US" dirty="0" err="1"/>
              <a:t>laufen</a:t>
            </a:r>
            <a:r>
              <a:rPr lang="en-US" dirty="0"/>
              <a:t> </a:t>
            </a:r>
            <a:r>
              <a:rPr lang="en-US" dirty="0" err="1"/>
              <a:t>lokal</a:t>
            </a:r>
            <a:r>
              <a:rPr lang="en-US" dirty="0"/>
              <a:t>, </a:t>
            </a:r>
            <a:r>
              <a:rPr lang="en-US" dirty="0" err="1"/>
              <a:t>nicht</a:t>
            </a:r>
            <a:r>
              <a:rPr lang="en-US" dirty="0"/>
              <a:t> in Docker Container</a:t>
            </a:r>
          </a:p>
          <a:p>
            <a:pPr lvl="1"/>
            <a:r>
              <a:rPr lang="en-US" dirty="0"/>
              <a:t>Publishing </a:t>
            </a:r>
            <a:r>
              <a:rPr lang="en-US" dirty="0" err="1"/>
              <a:t>als</a:t>
            </a:r>
            <a:r>
              <a:rPr lang="en-US" dirty="0"/>
              <a:t> Docker-Compose File </a:t>
            </a:r>
            <a:r>
              <a:rPr lang="en-US" dirty="0" err="1"/>
              <a:t>aktuell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schwer</a:t>
            </a:r>
            <a:r>
              <a:rPr lang="en-US" dirty="0"/>
              <a:t> </a:t>
            </a:r>
            <a:r>
              <a:rPr lang="en-US" dirty="0" err="1"/>
              <a:t>möglich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EEF3AD-FEA1-035C-A71F-6C8748A55478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884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A5B715-CC19-F52E-0F43-01D220104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6126479" cy="3471672"/>
          </a:xfrm>
        </p:spPr>
        <p:txBody>
          <a:bodyPr anchor="t">
            <a:normAutofit/>
          </a:bodyPr>
          <a:lstStyle/>
          <a:p>
            <a:r>
              <a:rPr lang="en-US" sz="6100"/>
              <a:t>Danke für Ihre Aufmerksamkeit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C8A5502-28D3-D2A2-FE52-517C631CB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7" y="4737463"/>
            <a:ext cx="6123141" cy="1310419"/>
          </a:xfrm>
        </p:spPr>
        <p:txBody>
          <a:bodyPr anchor="b">
            <a:normAutofit/>
          </a:bodyPr>
          <a:lstStyle/>
          <a:p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8" descr="Smiling Face with No Fill">
            <a:extLst>
              <a:ext uri="{FF2B5EF4-FFF2-40B4-BE49-F238E27FC236}">
                <a16:creationId xmlns:a16="http://schemas.microsoft.com/office/drawing/2014/main" id="{31DFC938-49C8-2EC8-98BB-02DE1025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219" y="1652113"/>
            <a:ext cx="4528232" cy="45282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6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95A5-F7EA-DA98-2E14-9CB19A3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noProof="0" dirty="0">
                <a:ea typeface="+mj-lt"/>
                <a:cs typeface="+mj-lt"/>
              </a:rPr>
              <a:t>Überblick</a:t>
            </a:r>
            <a:endParaRPr lang="de-A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52BD-80FB-7FFC-9F25-0361A926F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noProof="0" dirty="0">
                <a:ea typeface="+mn-lt"/>
                <a:cs typeface="+mn-lt"/>
              </a:rPr>
              <a:t>Einleitung</a:t>
            </a:r>
          </a:p>
          <a:p>
            <a:r>
              <a:rPr lang="de-AT" noProof="0" dirty="0" err="1">
                <a:ea typeface="+mn-lt"/>
                <a:cs typeface="+mn-lt"/>
              </a:rPr>
              <a:t>GraphQL</a:t>
            </a:r>
            <a:r>
              <a:rPr lang="de-AT" noProof="0" dirty="0">
                <a:ea typeface="+mn-lt"/>
                <a:cs typeface="+mn-lt"/>
              </a:rPr>
              <a:t> &amp; </a:t>
            </a:r>
            <a:r>
              <a:rPr lang="de-AT" noProof="0" dirty="0" err="1">
                <a:ea typeface="+mn-lt"/>
                <a:cs typeface="+mn-lt"/>
              </a:rPr>
              <a:t>SignalR</a:t>
            </a:r>
            <a:endParaRPr lang="de-AT" noProof="0" dirty="0"/>
          </a:p>
          <a:p>
            <a:r>
              <a:rPr lang="de-AT" noProof="0" dirty="0" err="1">
                <a:ea typeface="+mn-lt"/>
                <a:cs typeface="+mn-lt"/>
              </a:rPr>
              <a:t>RabbitMQ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Microservices</a:t>
            </a:r>
            <a:endParaRPr lang="de-AT" noProof="0" dirty="0"/>
          </a:p>
          <a:p>
            <a:r>
              <a:rPr lang="de-AT" noProof="0" dirty="0">
                <a:ea typeface="+mn-lt"/>
                <a:cs typeface="+mn-lt"/>
              </a:rPr>
              <a:t>Fazit</a:t>
            </a:r>
            <a:endParaRPr lang="de-AT" noProof="0" dirty="0"/>
          </a:p>
          <a:p>
            <a:endParaRPr lang="de-AT" noProof="0" dirty="0"/>
          </a:p>
        </p:txBody>
      </p:sp>
    </p:spTree>
    <p:extLst>
      <p:ext uri="{BB962C8B-B14F-4D97-AF65-F5344CB8AC3E}">
        <p14:creationId xmlns:p14="http://schemas.microsoft.com/office/powerpoint/2010/main" val="179129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8F716C-873A-FB4D-2203-9F8CB504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67947AC-4C03-37D4-67B8-0E408707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77DE9A8-B4E3-A2B2-A096-4A68C73A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t="1618" r="13182" b="6522"/>
          <a:stretch>
            <a:fillRect/>
          </a:stretch>
        </p:blipFill>
        <p:spPr>
          <a:xfrm rot="10800000">
            <a:off x="515112" y="2017491"/>
            <a:ext cx="4458851" cy="3948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E0829A-CBFE-DFB8-9886-99A40409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84" y="2017491"/>
            <a:ext cx="6341583" cy="38692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400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2623-88D5-B349-CA02-7F0D51DD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04253"/>
          </a:xfrm>
        </p:spPr>
        <p:txBody>
          <a:bodyPr/>
          <a:lstStyle/>
          <a:p>
            <a:r>
              <a:rPr lang="en-US" dirty="0"/>
              <a:t>Finale </a:t>
            </a:r>
            <a:r>
              <a:rPr lang="en-US" dirty="0" err="1"/>
              <a:t>Architektur</a:t>
            </a:r>
            <a:endParaRPr lang="en-US" dirty="0"/>
          </a:p>
        </p:txBody>
      </p:sp>
      <p:pic>
        <p:nvPicPr>
          <p:cNvPr id="4" name="Content Placeholder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8AFA9145-EE1D-9E9D-8FA8-71075D26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" t="1192" b="139"/>
          <a:stretch>
            <a:fillRect/>
          </a:stretch>
        </p:blipFill>
        <p:spPr>
          <a:xfrm>
            <a:off x="1210235" y="1557617"/>
            <a:ext cx="9090212" cy="51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96C51-9C02-E7D5-6800-8EB7A090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1F01D-5536-10B4-A859-B436835D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Für 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Frontend</a:t>
            </a:r>
          </a:p>
          <a:p>
            <a:pPr lvl="1"/>
            <a:r>
              <a:rPr lang="en-US" dirty="0"/>
              <a:t>Queries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 von Sensor/</a:t>
            </a:r>
            <a:r>
              <a:rPr lang="en-US" dirty="0" err="1"/>
              <a:t>Aktuator</a:t>
            </a:r>
            <a:r>
              <a:rPr lang="en-US" dirty="0"/>
              <a:t>-Daten</a:t>
            </a:r>
          </a:p>
          <a:p>
            <a:pPr lvl="1"/>
            <a:r>
              <a:rPr lang="en-US" dirty="0"/>
              <a:t>Mutations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 von Sensor/</a:t>
            </a:r>
            <a:r>
              <a:rPr lang="en-US" dirty="0" err="1"/>
              <a:t>Aktuator-Zuweisungen</a:t>
            </a:r>
            <a:r>
              <a:rPr lang="en-US" dirty="0"/>
              <a:t> und </a:t>
            </a:r>
            <a:r>
              <a:rPr lang="en-US" dirty="0" err="1"/>
              <a:t>Automatisierungsregeln</a:t>
            </a:r>
            <a:endParaRPr lang="en-US" dirty="0"/>
          </a:p>
          <a:p>
            <a:pPr lvl="1"/>
            <a:r>
              <a:rPr lang="en-US" dirty="0"/>
              <a:t>Subscriptions für Status-Updates</a:t>
            </a:r>
          </a:p>
          <a:p>
            <a:r>
              <a:rPr lang="en-US" dirty="0"/>
              <a:t>Technologien</a:t>
            </a:r>
          </a:p>
          <a:p>
            <a:pPr lvl="1"/>
            <a:r>
              <a:rPr lang="en-US" b="1" dirty="0"/>
              <a:t>Frontend</a:t>
            </a:r>
            <a:r>
              <a:rPr lang="en-US" dirty="0"/>
              <a:t>: Apollo</a:t>
            </a:r>
          </a:p>
          <a:p>
            <a:pPr lvl="1"/>
            <a:r>
              <a:rPr lang="en-US" b="1" dirty="0"/>
              <a:t>Backend</a:t>
            </a:r>
            <a:r>
              <a:rPr lang="en-US" dirty="0"/>
              <a:t>: </a:t>
            </a:r>
            <a:r>
              <a:rPr lang="en-US" dirty="0" err="1"/>
              <a:t>HotChocolate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D40492-3273-C661-926F-06C3DB379DEF}"/>
              </a:ext>
            </a:extLst>
          </p:cNvPr>
          <p:cNvSpPr txBox="1"/>
          <p:nvPr/>
        </p:nvSpPr>
        <p:spPr>
          <a:xfrm>
            <a:off x="609600" y="65786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002860-47ED-8A86-7E16-6DF5C7EDD0DD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https://github.com/S-Mitterlehner/smart-garden/blob/main/docs/SVE-2/README.md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1035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3397A-26B8-621D-6E25-60B3B0EF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vs. </a:t>
            </a:r>
            <a:r>
              <a:rPr lang="en-US" dirty="0" err="1"/>
              <a:t>GraphQL</a:t>
            </a:r>
            <a:r>
              <a:rPr lang="en-US" dirty="0"/>
              <a:t> Subscriptions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7F4FD-B79D-28E7-089C-506E2486F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57FEA7C-0053-03BB-37EA-5FE73C171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Ideal für einfache Broadcast-Kommunikation</a:t>
            </a:r>
          </a:p>
          <a:p>
            <a:pPr lvl="1"/>
            <a:r>
              <a:rPr lang="de-DE" dirty="0"/>
              <a:t>Direkter Zugriff auf verbundene Clients</a:t>
            </a:r>
          </a:p>
          <a:p>
            <a:pPr lvl="1"/>
            <a:r>
              <a:rPr lang="de-DE" dirty="0"/>
              <a:t>Einfache Implementierung</a:t>
            </a:r>
          </a:p>
          <a:p>
            <a:pPr lvl="1"/>
            <a:r>
              <a:rPr lang="de-DE" dirty="0"/>
              <a:t>Gute Performance aufgrund der Gruppierung</a:t>
            </a:r>
          </a:p>
          <a:p>
            <a:pPr lvl="1"/>
            <a:r>
              <a:rPr lang="de-DE" dirty="0"/>
              <a:t>Einheitlicher </a:t>
            </a:r>
            <a:r>
              <a:rPr lang="de-DE" dirty="0" err="1"/>
              <a:t>Maintainer</a:t>
            </a:r>
            <a:r>
              <a:rPr lang="de-DE" dirty="0"/>
              <a:t> der Front- und Backendpackages (Microsoft)</a:t>
            </a:r>
          </a:p>
          <a:p>
            <a:pPr lvl="1"/>
            <a:r>
              <a:rPr lang="de-DE" dirty="0" err="1"/>
              <a:t>SignalR</a:t>
            </a:r>
            <a:r>
              <a:rPr lang="de-DE" dirty="0"/>
              <a:t> unterstützt mehrere Kommunikationsstrategien z.B. Long Polling als </a:t>
            </a:r>
            <a:r>
              <a:rPr lang="de-DE" dirty="0" err="1"/>
              <a:t>Fallback</a:t>
            </a:r>
            <a:r>
              <a:rPr lang="de-DE" dirty="0"/>
              <a:t> für Browser die </a:t>
            </a:r>
            <a:r>
              <a:rPr lang="de-DE" dirty="0" err="1"/>
              <a:t>WebSockets</a:t>
            </a:r>
            <a:r>
              <a:rPr lang="de-DE" dirty="0"/>
              <a:t> nicht unterstützen.</a:t>
            </a:r>
          </a:p>
          <a:p>
            <a:pPr lvl="1"/>
            <a:r>
              <a:rPr lang="de-DE" dirty="0"/>
              <a:t>Bidirektionale Kommunikation</a:t>
            </a:r>
          </a:p>
          <a:p>
            <a:r>
              <a:rPr lang="de-DE" dirty="0"/>
              <a:t>Nachteile:</a:t>
            </a:r>
          </a:p>
          <a:p>
            <a:pPr lvl="1"/>
            <a:r>
              <a:rPr lang="de-DE" dirty="0"/>
              <a:t>Kein Standard</a:t>
            </a:r>
          </a:p>
          <a:p>
            <a:pPr lvl="1"/>
            <a:r>
              <a:rPr lang="de-DE" dirty="0"/>
              <a:t>Kein Code-Generator für Datenklassen</a:t>
            </a:r>
          </a:p>
          <a:p>
            <a:pPr lvl="1"/>
            <a:r>
              <a:rPr lang="de-DE" dirty="0"/>
              <a:t>Aufwendigere Konfiguration im Frontend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C31DB8-57B2-8196-F5C6-5BB18F8A4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Subscriptions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D70E3E6-07BC-9BD3-4B96-F51150228E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Saubere Integration in das bestehende </a:t>
            </a:r>
            <a:r>
              <a:rPr lang="de-DE" dirty="0" err="1"/>
              <a:t>GraphQL</a:t>
            </a:r>
            <a:r>
              <a:rPr lang="de-DE" dirty="0"/>
              <a:t>-Schema</a:t>
            </a:r>
          </a:p>
          <a:p>
            <a:pPr lvl="1"/>
            <a:r>
              <a:rPr lang="de-DE" dirty="0"/>
              <a:t>Filterung und Typsicherheit 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  <a:p>
            <a:pPr lvl="1"/>
            <a:r>
              <a:rPr lang="de-DE" dirty="0"/>
              <a:t>Responseschema kann selbst definiert werden</a:t>
            </a:r>
          </a:p>
          <a:p>
            <a:pPr lvl="1"/>
            <a:r>
              <a:rPr lang="de-DE" dirty="0"/>
              <a:t>Codegenerator im Frontend für Datenklassen und React-Hooks</a:t>
            </a:r>
          </a:p>
          <a:p>
            <a:r>
              <a:rPr lang="de-DE" dirty="0"/>
              <a:t>Nachteile:</a:t>
            </a:r>
          </a:p>
          <a:p>
            <a:pPr lvl="1"/>
            <a:r>
              <a:rPr lang="de-DE" dirty="0"/>
              <a:t>Nur unidirektionale Kommunikation</a:t>
            </a:r>
          </a:p>
          <a:p>
            <a:pPr lvl="1"/>
            <a:r>
              <a:rPr lang="de-DE" dirty="0"/>
              <a:t>Kein automatisches </a:t>
            </a:r>
            <a:r>
              <a:rPr lang="de-DE" dirty="0" err="1"/>
              <a:t>Reconnect</a:t>
            </a:r>
            <a:endParaRPr lang="de-DE" dirty="0"/>
          </a:p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76389F8-6B14-4701-61D7-A99865131259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https://github.com/S-Mitterlehner/smart-garden/blob/main/docs/SVE-2/README.md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8114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27DEA-6CE3-0E6F-69F5-B66A7DE1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 - </a:t>
            </a:r>
            <a:r>
              <a:rPr lang="en-US" dirty="0" err="1"/>
              <a:t>Übersicht</a:t>
            </a:r>
            <a:endParaRPr lang="en-US" dirty="0"/>
          </a:p>
        </p:txBody>
      </p:sp>
      <p:sp>
        <p:nvSpPr>
          <p:cNvPr id="7" name="AutoShape 2" descr="Message-Fluss">
            <a:extLst>
              <a:ext uri="{FF2B5EF4-FFF2-40B4-BE49-F238E27FC236}">
                <a16:creationId xmlns:a16="http://schemas.microsoft.com/office/drawing/2014/main" id="{89001FB2-0FE1-EE6F-F5A6-80CE876E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19300" y="3276600"/>
            <a:ext cx="4229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4F568BA-5568-CD81-4E9C-527DE236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96" y="1817792"/>
            <a:ext cx="8003228" cy="44433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38D7FAC-49F5-49B7-27B2-C857C476A24E}"/>
              </a:ext>
            </a:extLst>
          </p:cNvPr>
          <p:cNvSpPr txBox="1"/>
          <p:nvPr/>
        </p:nvSpPr>
        <p:spPr>
          <a:xfrm>
            <a:off x="521208" y="6547822"/>
            <a:ext cx="1018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https://github.com/S-Mitterlehner/smart-garden/blob/main/docs/SVE-3/README.md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385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C5850-058E-C3D8-0E82-D30F1D2A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 - Messages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A28C68-914A-FEF7-C2BA-90E8A063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46" y="1709928"/>
            <a:ext cx="7877175" cy="48291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9006BFE-CCAF-47CE-482E-D225040B3464}"/>
              </a:ext>
            </a:extLst>
          </p:cNvPr>
          <p:cNvSpPr txBox="1"/>
          <p:nvPr/>
        </p:nvSpPr>
        <p:spPr>
          <a:xfrm>
            <a:off x="521208" y="6547822"/>
            <a:ext cx="1018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https://github.com/S-Mitterlehner/smart-garden/blob/main/docs/SVE-3/README.md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1525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FFB0D-1D46-A628-E6C4-05549FD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Auftrennen</a:t>
            </a:r>
            <a:r>
              <a:rPr lang="en-US" dirty="0"/>
              <a:t> der </a:t>
            </a:r>
            <a:r>
              <a:rPr lang="en-US" dirty="0" err="1"/>
              <a:t>Monolithischen</a:t>
            </a:r>
            <a:r>
              <a:rPr lang="en-US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9B3F9-5B64-C6CD-31A2-270CBD3B2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:</a:t>
            </a:r>
          </a:p>
          <a:p>
            <a:pPr lvl="1"/>
            <a:r>
              <a:rPr lang="de-AT" dirty="0"/>
              <a:t>Skalieren einzelner Services</a:t>
            </a:r>
          </a:p>
          <a:p>
            <a:r>
              <a:rPr lang="de-AT" dirty="0"/>
              <a:t>Schwierigkeiten:</a:t>
            </a:r>
          </a:p>
          <a:p>
            <a:pPr lvl="1"/>
            <a:r>
              <a:rPr lang="de-AT" dirty="0"/>
              <a:t>Auftrennung von </a:t>
            </a:r>
            <a:r>
              <a:rPr lang="de-AT" dirty="0" err="1"/>
              <a:t>GraphQL</a:t>
            </a:r>
            <a:endParaRPr lang="de-AT" dirty="0"/>
          </a:p>
          <a:p>
            <a:pPr lvl="1"/>
            <a:r>
              <a:rPr lang="de-AT" dirty="0"/>
              <a:t>Auftrennung der Datenbank</a:t>
            </a:r>
          </a:p>
          <a:p>
            <a:pPr lvl="1"/>
            <a:r>
              <a:rPr lang="de-AT" dirty="0"/>
              <a:t>Einheitlicher Endpunkt nötig</a:t>
            </a:r>
          </a:p>
          <a:p>
            <a:pPr lvl="1"/>
            <a:r>
              <a:rPr lang="en-US" dirty="0" err="1"/>
              <a:t>Erhöhter</a:t>
            </a:r>
            <a:r>
              <a:rPr lang="en-US" dirty="0"/>
              <a:t> </a:t>
            </a:r>
            <a:r>
              <a:rPr lang="en-US" dirty="0" err="1"/>
              <a:t>Aufwand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Deployment, Monitoring, </a:t>
            </a:r>
            <a:r>
              <a:rPr lang="en-US" dirty="0" err="1"/>
              <a:t>Fehleranalyse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60B2DC-747F-FBE9-A2C7-09753C26BD9D}"/>
              </a:ext>
            </a:extLst>
          </p:cNvPr>
          <p:cNvSpPr txBox="1"/>
          <p:nvPr/>
        </p:nvSpPr>
        <p:spPr>
          <a:xfrm>
            <a:off x="521208" y="6547822"/>
            <a:ext cx="10189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https://github.com/S-Mitterlehner/smart-garden/blob/main/docs/SVE-4/README.md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759735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14458EF7BD3048BEB71791FF1FFB03" ma:contentTypeVersion="10" ma:contentTypeDescription="Ein neues Dokument erstellen." ma:contentTypeScope="" ma:versionID="2e617c0dd299f8998b97a067242071ef">
  <xsd:schema xmlns:xsd="http://www.w3.org/2001/XMLSchema" xmlns:xs="http://www.w3.org/2001/XMLSchema" xmlns:p="http://schemas.microsoft.com/office/2006/metadata/properties" xmlns:ns3="12c9e71c-1a25-473c-9bae-02ec0a5e4ef8" targetNamespace="http://schemas.microsoft.com/office/2006/metadata/properties" ma:root="true" ma:fieldsID="a3db9b9e55256e978f978af1d55f45a9" ns3:_="">
    <xsd:import namespace="12c9e71c-1a25-473c-9bae-02ec0a5e4ef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9e71c-1a25-473c-9bae-02ec0a5e4ef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c9e71c-1a25-473c-9bae-02ec0a5e4ef8" xsi:nil="true"/>
  </documentManagement>
</p:properties>
</file>

<file path=customXml/itemProps1.xml><?xml version="1.0" encoding="utf-8"?>
<ds:datastoreItem xmlns:ds="http://schemas.openxmlformats.org/officeDocument/2006/customXml" ds:itemID="{E2F2394E-33F8-4D48-A7EB-3EFA61E103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c9e71c-1a25-473c-9bae-02ec0a5e4e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EE063-B2C5-4C6E-9675-AD163422C3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D2C2F-2891-40F1-A838-7299BEDFF257}">
  <ds:schemaRefs>
    <ds:schemaRef ds:uri="http://schemas.microsoft.com/office/2006/metadata/properties"/>
    <ds:schemaRef ds:uri="http://purl.org/dc/elements/1.1/"/>
    <ds:schemaRef ds:uri="12c9e71c-1a25-473c-9bae-02ec0a5e4ef8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MUS - SmartGarden</Template>
  <TotalTime>0</TotalTime>
  <Words>601</Words>
  <Application>Microsoft Office PowerPoint</Application>
  <PresentationFormat>Breitbild</PresentationFormat>
  <Paragraphs>115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Aptos</vt:lpstr>
      <vt:lpstr>Arial</vt:lpstr>
      <vt:lpstr>Bierstadt</vt:lpstr>
      <vt:lpstr>Neue Haas Grotesk Text Pro</vt:lpstr>
      <vt:lpstr>GestaltVTI</vt:lpstr>
      <vt:lpstr>Smart Garden</vt:lpstr>
      <vt:lpstr>Überblick</vt:lpstr>
      <vt:lpstr>Einleitung</vt:lpstr>
      <vt:lpstr>Finale Architektur</vt:lpstr>
      <vt:lpstr>GraphQL</vt:lpstr>
      <vt:lpstr>SignalR vs. GraphQL Subscriptions </vt:lpstr>
      <vt:lpstr>RabbitMQ - Übersicht</vt:lpstr>
      <vt:lpstr>RabbitMQ - Messages</vt:lpstr>
      <vt:lpstr>Auftrennen der Monolithischen API</vt:lpstr>
      <vt:lpstr>Replizieren der Bed-API</vt:lpstr>
      <vt:lpstr>API-Gateway</vt:lpstr>
      <vt:lpstr>GraphQL - Schema Federation</vt:lpstr>
      <vt:lpstr>Polyglot Persistence</vt:lpstr>
      <vt:lpstr>Microsoft.AspNetCore.Identity</vt:lpstr>
      <vt:lpstr>Aspire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Mitterlehner</dc:creator>
  <cp:lastModifiedBy>Mitterlehner Stefan - s2410454022</cp:lastModifiedBy>
  <cp:revision>2</cp:revision>
  <dcterms:created xsi:type="dcterms:W3CDTF">2025-06-25T19:25:49Z</dcterms:created>
  <dcterms:modified xsi:type="dcterms:W3CDTF">2025-06-25T20:21:44Z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0x0101009214458EF7BD3048BEB71791FF1FFB03</vt:lpwstr>
  </property>
</Properties>
</file>